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0" r:id="rId3"/>
    <p:sldId id="280" r:id="rId4"/>
    <p:sldId id="271" r:id="rId5"/>
    <p:sldId id="272" r:id="rId6"/>
    <p:sldId id="273" r:id="rId7"/>
    <p:sldId id="274" r:id="rId8"/>
    <p:sldId id="275" r:id="rId9"/>
    <p:sldId id="279" r:id="rId10"/>
    <p:sldId id="278" r:id="rId11"/>
    <p:sldId id="281" r:id="rId12"/>
    <p:sldId id="259" r:id="rId13"/>
    <p:sldId id="277" r:id="rId14"/>
    <p:sldId id="268" r:id="rId15"/>
    <p:sldId id="269" r:id="rId16"/>
    <p:sldId id="276" r:id="rId17"/>
    <p:sldId id="262" r:id="rId18"/>
    <p:sldId id="264" r:id="rId19"/>
    <p:sldId id="267" r:id="rId20"/>
    <p:sldId id="266" r:id="rId21"/>
    <p:sldId id="265" r:id="rId22"/>
    <p:sldId id="26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C3C1A-D006-40A5-AC09-5C8DC8AA3192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AB15F-6C44-4155-8557-D4EDE42AD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05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 the transformation matrix from 2 sets of 4 points from the image,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first set of points indicates the source while the second set for the target.</a:t>
            </a: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92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97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966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02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37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台灣觀光</a:t>
            </a:r>
            <a:r>
              <a:rPr lang="en-US" altLang="zh-TW" dirty="0" smtClean="0"/>
              <a:t>:</a:t>
            </a:r>
            <a:r>
              <a:rPr lang="zh-TW" altLang="en-US" dirty="0" smtClean="0"/>
              <a:t>  </a:t>
            </a:r>
            <a:r>
              <a:rPr lang="en-US" altLang="zh-TW" dirty="0" smtClean="0"/>
              <a:t>https://eng.taiwan.net.tw/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AB15F-6C44-4155-8557-D4EDE42AD50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32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29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89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57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4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42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6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00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333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01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0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81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58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F862C-AEBE-48A6-93B0-46DB6AC58477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6788-742A-458D-96A3-007003C17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2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oo.gl/iV8n9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Interesting Image processing techniques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541491"/>
            <a:ext cx="9144000" cy="1655762"/>
          </a:xfrm>
        </p:spPr>
        <p:txBody>
          <a:bodyPr/>
          <a:lstStyle/>
          <a:p>
            <a:r>
              <a:rPr lang="en-US" altLang="zh-TW" dirty="0" smtClean="0"/>
              <a:t>Teaching Assistant: </a:t>
            </a:r>
            <a:r>
              <a:rPr lang="zh-TW" altLang="en-US" dirty="0" smtClean="0"/>
              <a:t>陳昭成 </a:t>
            </a:r>
            <a:r>
              <a:rPr lang="en-US" altLang="zh-TW" dirty="0" smtClean="0"/>
              <a:t>Ben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31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7924" y="113908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Open the Dialog panel to access each example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4" y="3207822"/>
            <a:ext cx="6742423" cy="377763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501" y="1954979"/>
            <a:ext cx="3260861" cy="471489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96778" y="1439471"/>
            <a:ext cx="826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Ctrl+Shift+E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to open the </a:t>
            </a:r>
            <a:r>
              <a:rPr lang="zh-TW" altLang="en-US" dirty="0" smtClean="0"/>
              <a:t>資源檢視 </a:t>
            </a:r>
            <a:r>
              <a:rPr lang="en-US" altLang="zh-TW" dirty="0" smtClean="0"/>
              <a:t>panel; then click ‘IDO_OPENCV_MFC_HW1_DIALOG’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96778" y="1954979"/>
            <a:ext cx="351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When you double click the button,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6778" y="2203145"/>
            <a:ext cx="6565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you will see the corresponding button-click event handler function.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36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224" y="77593"/>
            <a:ext cx="12291983" cy="1325563"/>
          </a:xfrm>
        </p:spPr>
        <p:txBody>
          <a:bodyPr/>
          <a:lstStyle/>
          <a:p>
            <a:r>
              <a:rPr lang="en-US" altLang="zh-TW" dirty="0" smtClean="0"/>
              <a:t>Run the program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96778" y="1954979"/>
            <a:ext cx="351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24224" y="1191583"/>
            <a:ext cx="8425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Click the button marked in </a:t>
            </a:r>
            <a:r>
              <a:rPr lang="en-US" altLang="zh-TW" sz="2800" dirty="0" smtClean="0">
                <a:solidFill>
                  <a:srgbClr val="FF0000"/>
                </a:solidFill>
              </a:rPr>
              <a:t>red </a:t>
            </a:r>
            <a:r>
              <a:rPr lang="en-US" altLang="zh-TW" sz="2800" dirty="0" smtClean="0"/>
              <a:t>or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altLang="zh-TW" sz="2800" dirty="0" smtClean="0"/>
              <a:t>press </a:t>
            </a:r>
            <a:r>
              <a:rPr lang="en-US" altLang="zh-TW" sz="2800" dirty="0" smtClean="0">
                <a:solidFill>
                  <a:srgbClr val="FF0000"/>
                </a:solidFill>
              </a:rPr>
              <a:t>F5</a:t>
            </a:r>
            <a:r>
              <a:rPr lang="en-US" altLang="zh-TW" sz="2800" dirty="0" smtClean="0"/>
              <a:t> to run the program 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16" y="2224309"/>
            <a:ext cx="7289303" cy="45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38200" y="8212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erspective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ransformation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to calibrate a </a:t>
            </a:r>
            <a:r>
              <a:rPr lang="en-US" altLang="zh-TW" dirty="0" err="1" smtClean="0">
                <a:latin typeface="Arial"/>
                <a:ea typeface="Arial"/>
                <a:cs typeface="Arial"/>
                <a:sym typeface="Arial"/>
              </a:rPr>
              <a:t>QRcode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in an image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883631" y="1311908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Click the corners of the </a:t>
            </a:r>
            <a:r>
              <a:rPr lang="en-US" altLang="zh-TW" dirty="0" err="1" smtClean="0">
                <a:latin typeface="Arial"/>
                <a:ea typeface="Arial"/>
                <a:cs typeface="Arial"/>
                <a:sym typeface="Arial"/>
              </a:rPr>
              <a:t>QRcode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 in the image in counterclockwise order, and then press ‘Enter’ to see what will happen.</a:t>
            </a:r>
            <a:endParaRPr lang="en-US" altLang="zh-TW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endParaRPr lang="zh-TW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766724" y="2728516"/>
            <a:ext cx="6213664" cy="3295893"/>
            <a:chOff x="5617265" y="2793198"/>
            <a:chExt cx="6213664" cy="3295893"/>
          </a:xfrm>
        </p:grpSpPr>
        <p:grpSp>
          <p:nvGrpSpPr>
            <p:cNvPr id="2" name="群組 1"/>
            <p:cNvGrpSpPr/>
            <p:nvPr/>
          </p:nvGrpSpPr>
          <p:grpSpPr>
            <a:xfrm>
              <a:off x="5617265" y="2809750"/>
              <a:ext cx="6213664" cy="3279341"/>
              <a:chOff x="5609027" y="2875653"/>
              <a:chExt cx="6213664" cy="3279341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5609027" y="2875653"/>
                <a:ext cx="6213664" cy="3052329"/>
                <a:chOff x="5905589" y="3304021"/>
                <a:chExt cx="6213664" cy="3052329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11844819" y="3484375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</a:t>
                  </a:r>
                  <a:endParaRPr lang="zh-TW" altLang="en-US" dirty="0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5905589" y="3304021"/>
                  <a:ext cx="5903095" cy="3052329"/>
                  <a:chOff x="5905589" y="3304021"/>
                  <a:chExt cx="5903095" cy="3052329"/>
                </a:xfrm>
              </p:grpSpPr>
              <p:grpSp>
                <p:nvGrpSpPr>
                  <p:cNvPr id="15" name="群組 14"/>
                  <p:cNvGrpSpPr/>
                  <p:nvPr/>
                </p:nvGrpSpPr>
                <p:grpSpPr>
                  <a:xfrm>
                    <a:off x="5992562" y="3327372"/>
                    <a:ext cx="5519495" cy="2939284"/>
                    <a:chOff x="5992562" y="3327372"/>
                    <a:chExt cx="5519495" cy="2939284"/>
                  </a:xfrm>
                </p:grpSpPr>
                <p:pic>
                  <p:nvPicPr>
                    <p:cNvPr id="32" name="Shape 18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l="64601" t="16868" r="-1" b="20505"/>
                    <a:stretch/>
                  </p:blipFill>
                  <p:spPr>
                    <a:xfrm>
                      <a:off x="9470797" y="3611798"/>
                      <a:ext cx="2041260" cy="1985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3" name="Shape 190"/>
                    <p:cNvSpPr/>
                    <p:nvPr/>
                  </p:nvSpPr>
                  <p:spPr>
                    <a:xfrm>
                      <a:off x="8684137" y="4585110"/>
                      <a:ext cx="627415" cy="364995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p:txBody>
                </p:sp>
                <p:sp>
                  <p:nvSpPr>
                    <p:cNvPr id="34" name="文字方塊 33"/>
                    <p:cNvSpPr txBox="1"/>
                    <p:nvPr/>
                  </p:nvSpPr>
                  <p:spPr>
                    <a:xfrm>
                      <a:off x="6923539" y="5958879"/>
                      <a:ext cx="101021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QrCode.jpg</a:t>
                      </a:r>
                      <a:endParaRPr lang="zh-TW" altLang="en-US" dirty="0"/>
                    </a:p>
                  </p:txBody>
                </p:sp>
                <p:pic>
                  <p:nvPicPr>
                    <p:cNvPr id="35" name="圖片 34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2562" y="3327372"/>
                      <a:ext cx="2532330" cy="254181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Shape 191"/>
                  <p:cNvSpPr/>
                  <p:nvPr/>
                </p:nvSpPr>
                <p:spPr>
                  <a:xfrm>
                    <a:off x="8318018" y="505624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" name="Shape 192"/>
                  <p:cNvSpPr/>
                  <p:nvPr/>
                </p:nvSpPr>
                <p:spPr>
                  <a:xfrm>
                    <a:off x="5905589" y="5299060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8" name="Shape 193"/>
                  <p:cNvSpPr/>
                  <p:nvPr/>
                </p:nvSpPr>
                <p:spPr>
                  <a:xfrm>
                    <a:off x="7719418" y="392550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9" name="Shape 194"/>
                  <p:cNvSpPr/>
                  <p:nvPr/>
                </p:nvSpPr>
                <p:spPr>
                  <a:xfrm>
                    <a:off x="6082962" y="4015147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9015912" y="3304021"/>
                    <a:ext cx="7505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(20,20)</a:t>
                    </a:r>
                    <a:endParaRPr lang="zh-TW" altLang="en-US" dirty="0"/>
                  </a:p>
                </p:txBody>
              </p: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8694811" y="5567227"/>
                    <a:ext cx="84991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(450,20)</a:t>
                    </a:r>
                    <a:endParaRPr lang="zh-TW" altLang="en-US" dirty="0"/>
                  </a:p>
                </p:txBody>
              </p:sp>
              <p:cxnSp>
                <p:nvCxnSpPr>
                  <p:cNvPr id="22" name="直線單箭頭接點 21"/>
                  <p:cNvCxnSpPr/>
                  <p:nvPr/>
                </p:nvCxnSpPr>
                <p:spPr>
                  <a:xfrm>
                    <a:off x="9470797" y="3611798"/>
                    <a:ext cx="0" cy="274455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單箭頭接點 22"/>
                  <p:cNvCxnSpPr/>
                  <p:nvPr/>
                </p:nvCxnSpPr>
                <p:spPr>
                  <a:xfrm flipV="1">
                    <a:off x="9481401" y="3611797"/>
                    <a:ext cx="2327283" cy="3347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Shape 193"/>
                  <p:cNvSpPr/>
                  <p:nvPr/>
                </p:nvSpPr>
                <p:spPr>
                  <a:xfrm>
                    <a:off x="11365880" y="5471183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5" name="Shape 193"/>
                  <p:cNvSpPr/>
                  <p:nvPr/>
                </p:nvSpPr>
                <p:spPr>
                  <a:xfrm>
                    <a:off x="11244510" y="3577438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" name="Shape 192"/>
                  <p:cNvSpPr/>
                  <p:nvPr/>
                </p:nvSpPr>
                <p:spPr>
                  <a:xfrm>
                    <a:off x="9392907" y="549956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" name="Shape 192"/>
                  <p:cNvSpPr/>
                  <p:nvPr/>
                </p:nvSpPr>
                <p:spPr>
                  <a:xfrm>
                    <a:off x="9375591" y="3567514"/>
                    <a:ext cx="190410" cy="17212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cxnSp>
                <p:nvCxnSpPr>
                  <p:cNvPr id="28" name="直線單箭頭接點 27"/>
                  <p:cNvCxnSpPr/>
                  <p:nvPr/>
                </p:nvCxnSpPr>
                <p:spPr>
                  <a:xfrm flipV="1">
                    <a:off x="6273372" y="3690171"/>
                    <a:ext cx="3084906" cy="438181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/>
                  <p:cNvCxnSpPr>
                    <a:endCxn id="26" idx="2"/>
                  </p:cNvCxnSpPr>
                  <p:nvPr/>
                </p:nvCxnSpPr>
                <p:spPr>
                  <a:xfrm>
                    <a:off x="6045343" y="5427787"/>
                    <a:ext cx="3347564" cy="157839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單箭頭接點 29"/>
                  <p:cNvCxnSpPr>
                    <a:endCxn id="25" idx="5"/>
                  </p:cNvCxnSpPr>
                  <p:nvPr/>
                </p:nvCxnSpPr>
                <p:spPr>
                  <a:xfrm flipV="1">
                    <a:off x="7832810" y="3724354"/>
                    <a:ext cx="3574225" cy="388506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線單箭頭接點 30"/>
                  <p:cNvCxnSpPr/>
                  <p:nvPr/>
                </p:nvCxnSpPr>
                <p:spPr>
                  <a:xfrm>
                    <a:off x="8413223" y="5181682"/>
                    <a:ext cx="2926492" cy="332858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" name="文字方塊 35"/>
              <p:cNvSpPr txBox="1"/>
              <p:nvPr/>
            </p:nvSpPr>
            <p:spPr>
              <a:xfrm>
                <a:off x="9054333" y="5847217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x</a:t>
                </a:r>
                <a:endParaRPr lang="zh-TW" altLang="en-US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10833983" y="279319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(20,450)</a:t>
              </a:r>
              <a:endParaRPr lang="zh-TW" altLang="en-US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0698111" y="5085256"/>
              <a:ext cx="9492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(450,450)</a:t>
              </a:r>
              <a:endParaRPr lang="zh-TW" altLang="en-US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1277037" y="6052316"/>
            <a:ext cx="4987720" cy="783555"/>
            <a:chOff x="4953931" y="6096834"/>
            <a:chExt cx="4987720" cy="78355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888751" y="6618647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(3,4)</a:t>
              </a:r>
              <a:endParaRPr lang="zh-TW" altLang="en-US" sz="1050" dirty="0"/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4953931" y="6096834"/>
              <a:ext cx="4987720" cy="783555"/>
              <a:chOff x="4953931" y="6096834"/>
              <a:chExt cx="4987720" cy="783555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4953931" y="6618779"/>
                <a:ext cx="4732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 smtClean="0"/>
                  <a:t>(2,4)</a:t>
                </a:r>
                <a:endParaRPr lang="zh-TW" altLang="en-US" sz="1050" dirty="0"/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4955688" y="6096834"/>
                <a:ext cx="4985963" cy="783423"/>
                <a:chOff x="4955688" y="6096834"/>
                <a:chExt cx="4985963" cy="783423"/>
              </a:xfrm>
            </p:grpSpPr>
            <p:grpSp>
              <p:nvGrpSpPr>
                <p:cNvPr id="57" name="群組 56"/>
                <p:cNvGrpSpPr/>
                <p:nvPr/>
              </p:nvGrpSpPr>
              <p:grpSpPr>
                <a:xfrm>
                  <a:off x="4955688" y="6096834"/>
                  <a:ext cx="1809465" cy="672814"/>
                  <a:chOff x="4955688" y="6096834"/>
                  <a:chExt cx="1809465" cy="672814"/>
                </a:xfrm>
              </p:grpSpPr>
              <p:grpSp>
                <p:nvGrpSpPr>
                  <p:cNvPr id="59" name="群組 58"/>
                  <p:cNvGrpSpPr/>
                  <p:nvPr/>
                </p:nvGrpSpPr>
                <p:grpSpPr>
                  <a:xfrm>
                    <a:off x="4955688" y="6096834"/>
                    <a:ext cx="1428397" cy="581329"/>
                    <a:chOff x="4955688" y="6096834"/>
                    <a:chExt cx="1428397" cy="581329"/>
                  </a:xfrm>
                </p:grpSpPr>
                <p:sp>
                  <p:nvSpPr>
                    <p:cNvPr id="67" name="文字方塊 66"/>
                    <p:cNvSpPr txBox="1"/>
                    <p:nvPr/>
                  </p:nvSpPr>
                  <p:spPr>
                    <a:xfrm>
                      <a:off x="5910879" y="6113242"/>
                      <a:ext cx="47320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050" dirty="0" smtClean="0"/>
                        <a:t>(3,3)</a:t>
                      </a:r>
                      <a:endParaRPr lang="zh-TW" altLang="en-US" sz="1050" dirty="0"/>
                    </a:p>
                  </p:txBody>
                </p:sp>
                <p:sp>
                  <p:nvSpPr>
                    <p:cNvPr id="68" name="文字方塊 67"/>
                    <p:cNvSpPr txBox="1"/>
                    <p:nvPr/>
                  </p:nvSpPr>
                  <p:spPr>
                    <a:xfrm>
                      <a:off x="4955688" y="6096834"/>
                      <a:ext cx="461986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050" dirty="0" smtClean="0"/>
                        <a:t>(2,3)</a:t>
                      </a:r>
                      <a:endParaRPr lang="zh-TW" altLang="en-US" sz="1050" dirty="0"/>
                    </a:p>
                  </p:txBody>
                </p:sp>
                <p:grpSp>
                  <p:nvGrpSpPr>
                    <p:cNvPr id="69" name="群組 68"/>
                    <p:cNvGrpSpPr/>
                    <p:nvPr/>
                  </p:nvGrpSpPr>
                  <p:grpSpPr>
                    <a:xfrm>
                      <a:off x="5427902" y="6417372"/>
                      <a:ext cx="614271" cy="260791"/>
                      <a:chOff x="5427902" y="6417372"/>
                      <a:chExt cx="614271" cy="260791"/>
                    </a:xfrm>
                  </p:grpSpPr>
                  <p:sp>
                    <p:nvSpPr>
                      <p:cNvPr id="70" name="橢圓 69"/>
                      <p:cNvSpPr/>
                      <p:nvPr/>
                    </p:nvSpPr>
                    <p:spPr>
                      <a:xfrm>
                        <a:off x="5472930" y="6417372"/>
                        <a:ext cx="87086" cy="7837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1" name="文字方塊 70"/>
                      <p:cNvSpPr txBox="1"/>
                      <p:nvPr/>
                    </p:nvSpPr>
                    <p:spPr>
                      <a:xfrm>
                        <a:off x="5427902" y="6447331"/>
                        <a:ext cx="614271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TW" sz="900" dirty="0" smtClean="0"/>
                          <a:t>(2.3,3.4)</a:t>
                        </a:r>
                      </a:p>
                    </p:txBody>
                  </p:sp>
                </p:grpSp>
              </p:grpSp>
              <p:grpSp>
                <p:nvGrpSpPr>
                  <p:cNvPr id="60" name="群組 59"/>
                  <p:cNvGrpSpPr/>
                  <p:nvPr/>
                </p:nvGrpSpPr>
                <p:grpSpPr>
                  <a:xfrm>
                    <a:off x="5344721" y="6255012"/>
                    <a:ext cx="1420432" cy="514636"/>
                    <a:chOff x="5344721" y="6255012"/>
                    <a:chExt cx="1420432" cy="514636"/>
                  </a:xfrm>
                </p:grpSpPr>
                <p:grpSp>
                  <p:nvGrpSpPr>
                    <p:cNvPr id="61" name="群組 60"/>
                    <p:cNvGrpSpPr/>
                    <p:nvPr/>
                  </p:nvGrpSpPr>
                  <p:grpSpPr>
                    <a:xfrm>
                      <a:off x="5344721" y="6255012"/>
                      <a:ext cx="622438" cy="514636"/>
                      <a:chOff x="5019192" y="6255912"/>
                      <a:chExt cx="622438" cy="514636"/>
                    </a:xfrm>
                  </p:grpSpPr>
                  <p:cxnSp>
                    <p:nvCxnSpPr>
                      <p:cNvPr id="63" name="直線接點 62"/>
                      <p:cNvCxnSpPr/>
                      <p:nvPr/>
                    </p:nvCxnSpPr>
                    <p:spPr>
                      <a:xfrm>
                        <a:off x="5177684" y="6255912"/>
                        <a:ext cx="0" cy="51463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64" name="群組 63"/>
                      <p:cNvGrpSpPr/>
                      <p:nvPr/>
                    </p:nvGrpSpPr>
                    <p:grpSpPr>
                      <a:xfrm>
                        <a:off x="5019192" y="6258700"/>
                        <a:ext cx="622438" cy="509061"/>
                        <a:chOff x="3888439" y="6224481"/>
                        <a:chExt cx="622438" cy="509061"/>
                      </a:xfrm>
                    </p:grpSpPr>
                    <p:sp>
                      <p:nvSpPr>
                        <p:cNvPr id="65" name="矩形 64"/>
                        <p:cNvSpPr/>
                        <p:nvPr/>
                      </p:nvSpPr>
                      <p:spPr>
                        <a:xfrm>
                          <a:off x="3888439" y="6224481"/>
                          <a:ext cx="622438" cy="509061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cxnSp>
                      <p:nvCxnSpPr>
                        <p:cNvPr id="66" name="直線接點 65"/>
                        <p:cNvCxnSpPr/>
                        <p:nvPr/>
                      </p:nvCxnSpPr>
                      <p:spPr>
                        <a:xfrm>
                          <a:off x="3888439" y="6418051"/>
                          <a:ext cx="622438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2" name="弧形接點 61"/>
                    <p:cNvCxnSpPr/>
                    <p:nvPr/>
                  </p:nvCxnSpPr>
                  <p:spPr>
                    <a:xfrm>
                      <a:off x="5511951" y="6456560"/>
                      <a:ext cx="1253202" cy="302440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8" name="文字方塊 57"/>
                <p:cNvSpPr txBox="1"/>
                <p:nvPr/>
              </p:nvSpPr>
              <p:spPr>
                <a:xfrm>
                  <a:off x="6748148" y="6603258"/>
                  <a:ext cx="31935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dirty="0" smtClean="0"/>
                    <a:t>I = ? (Use interpolation to compute intensity)</a:t>
                  </a:r>
                  <a:endParaRPr lang="zh-TW" altLang="en-US" sz="1200" dirty="0"/>
                </a:p>
              </p:txBody>
            </p:sp>
          </p:grpSp>
        </p:grpSp>
      </p:grpSp>
      <p:grpSp>
        <p:nvGrpSpPr>
          <p:cNvPr id="4" name="群組 3"/>
          <p:cNvGrpSpPr/>
          <p:nvPr/>
        </p:nvGrpSpPr>
        <p:grpSpPr>
          <a:xfrm>
            <a:off x="1427691" y="4961529"/>
            <a:ext cx="2609870" cy="890696"/>
            <a:chOff x="1424823" y="5130175"/>
            <a:chExt cx="2609870" cy="890696"/>
          </a:xfrm>
        </p:grpSpPr>
        <p:grpSp>
          <p:nvGrpSpPr>
            <p:cNvPr id="37" name="群組 36"/>
            <p:cNvGrpSpPr/>
            <p:nvPr/>
          </p:nvGrpSpPr>
          <p:grpSpPr>
            <a:xfrm>
              <a:off x="1424823" y="5130175"/>
              <a:ext cx="2609870" cy="890696"/>
              <a:chOff x="3799064" y="5273238"/>
              <a:chExt cx="2609870" cy="890696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3799064" y="5273238"/>
                <a:ext cx="2609870" cy="890696"/>
                <a:chOff x="3291840" y="5581912"/>
                <a:chExt cx="2609870" cy="890696"/>
              </a:xfrm>
            </p:grpSpPr>
            <p:grpSp>
              <p:nvGrpSpPr>
                <p:cNvPr id="42" name="群組 41"/>
                <p:cNvGrpSpPr/>
                <p:nvPr/>
              </p:nvGrpSpPr>
              <p:grpSpPr>
                <a:xfrm>
                  <a:off x="3291840" y="5589377"/>
                  <a:ext cx="2609870" cy="736252"/>
                  <a:chOff x="3283131" y="5589377"/>
                  <a:chExt cx="2609870" cy="736252"/>
                </a:xfrm>
              </p:grpSpPr>
              <p:cxnSp>
                <p:nvCxnSpPr>
                  <p:cNvPr id="45" name="直線接點 44"/>
                  <p:cNvCxnSpPr/>
                  <p:nvPr/>
                </p:nvCxnSpPr>
                <p:spPr>
                  <a:xfrm>
                    <a:off x="3283131" y="5721531"/>
                    <a:ext cx="174600" cy="60409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6" name="直線接點 45"/>
                  <p:cNvCxnSpPr/>
                  <p:nvPr/>
                </p:nvCxnSpPr>
                <p:spPr>
                  <a:xfrm>
                    <a:off x="3283131" y="5721531"/>
                    <a:ext cx="80118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47" name="群組 46"/>
                  <p:cNvGrpSpPr/>
                  <p:nvPr/>
                </p:nvGrpSpPr>
                <p:grpSpPr>
                  <a:xfrm>
                    <a:off x="3457731" y="5589377"/>
                    <a:ext cx="2435270" cy="736252"/>
                    <a:chOff x="3457731" y="5589377"/>
                    <a:chExt cx="2435270" cy="736252"/>
                  </a:xfrm>
                </p:grpSpPr>
                <p:sp>
                  <p:nvSpPr>
                    <p:cNvPr id="48" name="矩形 47"/>
                    <p:cNvSpPr/>
                    <p:nvPr/>
                  </p:nvSpPr>
                  <p:spPr>
                    <a:xfrm>
                      <a:off x="4996018" y="5589377"/>
                      <a:ext cx="896983" cy="73410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cxnSp>
                  <p:nvCxnSpPr>
                    <p:cNvPr id="49" name="直線接點 48"/>
                    <p:cNvCxnSpPr/>
                    <p:nvPr/>
                  </p:nvCxnSpPr>
                  <p:spPr>
                    <a:xfrm>
                      <a:off x="4084320" y="5721531"/>
                      <a:ext cx="331353" cy="51602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0" name="直線接點 49"/>
                    <p:cNvCxnSpPr/>
                    <p:nvPr/>
                  </p:nvCxnSpPr>
                  <p:spPr>
                    <a:xfrm flipV="1">
                      <a:off x="3457731" y="6237560"/>
                      <a:ext cx="957942" cy="8806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1" name="橢圓 50"/>
                    <p:cNvSpPr/>
                    <p:nvPr/>
                  </p:nvSpPr>
                  <p:spPr>
                    <a:xfrm>
                      <a:off x="3550369" y="5865225"/>
                      <a:ext cx="87086" cy="7837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sp>
              <p:nvSpPr>
                <p:cNvPr id="43" name="文字方塊 42"/>
                <p:cNvSpPr txBox="1"/>
                <p:nvPr/>
              </p:nvSpPr>
              <p:spPr>
                <a:xfrm>
                  <a:off x="5184058" y="5581912"/>
                  <a:ext cx="5517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(1,1)</a:t>
                  </a:r>
                  <a:endParaRPr lang="zh-TW" altLang="en-US" dirty="0"/>
                </a:p>
              </p:txBody>
            </p:sp>
            <p:sp>
              <p:nvSpPr>
                <p:cNvPr id="44" name="文字方塊 43"/>
                <p:cNvSpPr txBox="1"/>
                <p:nvPr/>
              </p:nvSpPr>
              <p:spPr>
                <a:xfrm>
                  <a:off x="3359999" y="5949388"/>
                  <a:ext cx="15856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(2.3,3.4)</a:t>
                  </a:r>
                  <a:endParaRPr lang="en-US" altLang="zh-TW" sz="1050" dirty="0" smtClean="0"/>
                </a:p>
                <a:p>
                  <a:r>
                    <a:rPr lang="en-US" altLang="zh-TW" dirty="0" smtClean="0"/>
                    <a:t>non-</a:t>
                  </a:r>
                  <a:r>
                    <a:rPr lang="en-US" altLang="zh-TW" dirty="0" err="1"/>
                    <a:t>i</a:t>
                  </a:r>
                  <a:r>
                    <a:rPr lang="en-US" altLang="zh-TW" dirty="0" err="1" smtClean="0"/>
                    <a:t>nterger</a:t>
                  </a:r>
                  <a:r>
                    <a:rPr lang="en-US" altLang="zh-TW" dirty="0" smtClean="0"/>
                    <a:t> point</a:t>
                  </a:r>
                  <a:endParaRPr lang="zh-TW" altLang="en-US" dirty="0"/>
                </a:p>
              </p:txBody>
            </p:sp>
          </p:grpSp>
          <p:cxnSp>
            <p:nvCxnSpPr>
              <p:cNvPr id="41" name="弧形接點 40"/>
              <p:cNvCxnSpPr/>
              <p:nvPr/>
            </p:nvCxnSpPr>
            <p:spPr>
              <a:xfrm rot="10800000" flipV="1">
                <a:off x="4152995" y="5437252"/>
                <a:ext cx="1454782" cy="159668"/>
              </a:xfrm>
              <a:prstGeom prst="curvedConnector3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橢圓 71"/>
            <p:cNvSpPr/>
            <p:nvPr/>
          </p:nvSpPr>
          <p:spPr>
            <a:xfrm>
              <a:off x="3221838" y="5283290"/>
              <a:ext cx="87086" cy="7837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577146" y="3302911"/>
            <a:ext cx="4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5541894" y="4470831"/>
            <a:ext cx="4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922203" y="4585274"/>
            <a:ext cx="4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554363" y="3005942"/>
            <a:ext cx="4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3862" y="281508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DIY:</a:t>
            </a:r>
          </a:p>
          <a:p>
            <a:pPr lvl="0"/>
            <a:r>
              <a:rPr lang="en-US" altLang="zh-TW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Take a picture of </a:t>
            </a:r>
          </a:p>
          <a:p>
            <a:pPr lvl="0"/>
            <a:r>
              <a:rPr lang="en-US" altLang="zh-TW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your student ID, and use </a:t>
            </a:r>
          </a:p>
          <a:p>
            <a:pPr lvl="0"/>
            <a:r>
              <a:rPr lang="en-US" altLang="zh-TW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perspective transformation </a:t>
            </a:r>
          </a:p>
          <a:p>
            <a:pPr lvl="0"/>
            <a:r>
              <a:rPr lang="en-US" altLang="zh-TW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 calibrate it. </a:t>
            </a:r>
            <a:endParaRPr lang="en-US" altLang="zh-TW"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5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5507" y="111020"/>
            <a:ext cx="10515600" cy="1417977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Pupil detection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5507" y="1046594"/>
            <a:ext cx="11793415" cy="5923019"/>
          </a:xfrm>
        </p:spPr>
        <p:txBody>
          <a:bodyPr>
            <a:noAutofit/>
          </a:bodyPr>
          <a:lstStyle/>
          <a:p>
            <a:pPr marL="0" indent="-190500">
              <a:buNone/>
            </a:pP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1)Apply Canny edge detection </a:t>
            </a:r>
          </a:p>
          <a:p>
            <a:pPr marL="0" indent="-190500">
              <a:buNone/>
            </a:pP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Canny edge detection Theory:</a:t>
            </a:r>
          </a:p>
          <a:p>
            <a:pPr marL="0" indent="-190500">
              <a:buNone/>
            </a:pP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Step1 use Gaussian </a:t>
            </a:r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Smooth to remove </a:t>
            </a: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noise in </a:t>
            </a:r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</a:t>
            </a: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image.</a:t>
            </a:r>
          </a:p>
          <a:p>
            <a:pPr marL="0" indent="-190500">
              <a:buNone/>
            </a:pP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Step 2 Apply edge detection algorithm </a:t>
            </a:r>
          </a:p>
          <a:p>
            <a:pPr marL="0" indent="-190500">
              <a:buNone/>
            </a:pPr>
            <a:endParaRPr lang="en-US" altLang="zh-TW" sz="2000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64" y="2988929"/>
            <a:ext cx="3571875" cy="10191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39" y="1470999"/>
            <a:ext cx="3581400" cy="10287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b="34466"/>
          <a:stretch/>
        </p:blipFill>
        <p:spPr>
          <a:xfrm>
            <a:off x="8330064" y="4405045"/>
            <a:ext cx="3646165" cy="852834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9907921" y="2499699"/>
            <a:ext cx="468923" cy="489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Down Arrow 20"/>
          <p:cNvSpPr/>
          <p:nvPr/>
        </p:nvSpPr>
        <p:spPr>
          <a:xfrm>
            <a:off x="9918684" y="4008104"/>
            <a:ext cx="468923" cy="489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-241" y="2988929"/>
            <a:ext cx="7454773" cy="1801567"/>
            <a:chOff x="-200061" y="2699765"/>
            <a:chExt cx="11327146" cy="2932316"/>
          </a:xfrm>
        </p:grpSpPr>
        <p:sp>
          <p:nvSpPr>
            <p:cNvPr id="12" name="矩形 11"/>
            <p:cNvSpPr/>
            <p:nvPr/>
          </p:nvSpPr>
          <p:spPr>
            <a:xfrm>
              <a:off x="3402227" y="3303373"/>
              <a:ext cx="238897" cy="22736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454272" y="3358438"/>
              <a:ext cx="238897" cy="227364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237426" y="2782972"/>
              <a:ext cx="2747296" cy="601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rgbClr val="0070C0"/>
                  </a:solidFill>
                </a:rPr>
                <a:t>UpperThreshold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866088" y="2699765"/>
              <a:ext cx="3310864" cy="601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rgbClr val="FF0000"/>
                  </a:solidFill>
                </a:rPr>
                <a:t>LowerThreshold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903890" y="3474882"/>
              <a:ext cx="114326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Not Edge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2254" y="3530316"/>
              <a:ext cx="72327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 smtClean="0">
                  <a:solidFill>
                    <a:srgbClr val="0070C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Edge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758819" y="3277679"/>
              <a:ext cx="3832983" cy="15028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7030A0"/>
                  </a:solidFill>
                </a:rPr>
                <a:t>if it has a neighbor </a:t>
              </a:r>
              <a:r>
                <a:rPr lang="en-US" altLang="zh-TW" dirty="0" smtClean="0">
                  <a:solidFill>
                    <a:srgbClr val="7030A0"/>
                  </a:solidFill>
                </a:rPr>
                <a:t>pixel </a:t>
              </a:r>
            </a:p>
            <a:p>
              <a:r>
                <a:rPr lang="en-US" altLang="zh-TW" dirty="0" smtClean="0">
                  <a:solidFill>
                    <a:srgbClr val="7030A0"/>
                  </a:solidFill>
                </a:rPr>
                <a:t>that </a:t>
              </a:r>
              <a:r>
                <a:rPr lang="en-US" altLang="zh-TW" dirty="0">
                  <a:solidFill>
                    <a:srgbClr val="7030A0"/>
                  </a:solidFill>
                </a:rPr>
                <a:t>is an </a:t>
              </a:r>
              <a:r>
                <a:rPr lang="en-US" altLang="zh-TW" dirty="0" smtClean="0">
                  <a:solidFill>
                    <a:srgbClr val="7030A0"/>
                  </a:solidFill>
                </a:rPr>
                <a:t>edge, it will be </a:t>
              </a:r>
            </a:p>
            <a:p>
              <a:r>
                <a:rPr lang="en-US" altLang="zh-TW" dirty="0" smtClean="0">
                  <a:solidFill>
                    <a:srgbClr val="7030A0"/>
                  </a:solidFill>
                </a:rPr>
                <a:t>regarded as an edge</a:t>
              </a:r>
              <a:endParaRPr lang="zh-TW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198351" y="4070861"/>
              <a:ext cx="192873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00"/>
                  </a:solidFill>
                  <a:latin typeface="Helvetica" panose="020B0604020202020204" pitchFamily="34" charset="0"/>
                </a:rPr>
                <a:t>intensity gradient</a:t>
              </a:r>
              <a:endParaRPr lang="zh-TW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-200061" y="4906899"/>
              <a:ext cx="10531004" cy="6590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374549" y="4510612"/>
              <a:ext cx="535233" cy="60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zh-TW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957547" y="5048293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190500"/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Canny function:</a:t>
            </a:r>
          </a:p>
          <a:p>
            <a:pPr indent="-190500"/>
            <a:r>
              <a:rPr lang="en-US" altLang="zh-TW" dirty="0"/>
              <a:t>void Canny(</a:t>
            </a:r>
            <a:r>
              <a:rPr lang="en-US" altLang="zh-TW" dirty="0" err="1"/>
              <a:t>InputArray</a:t>
            </a:r>
            <a:r>
              <a:rPr lang="en-US" altLang="zh-TW" dirty="0"/>
              <a:t> image, </a:t>
            </a:r>
            <a:r>
              <a:rPr lang="en-US" altLang="zh-TW" dirty="0" err="1"/>
              <a:t>OutputArray</a:t>
            </a:r>
            <a:r>
              <a:rPr lang="en-US" altLang="zh-TW" dirty="0"/>
              <a:t> edges, </a:t>
            </a:r>
          </a:p>
          <a:p>
            <a:pPr indent="-190500"/>
            <a:r>
              <a:rPr lang="en-US" altLang="zh-TW" dirty="0"/>
              <a:t>double </a:t>
            </a:r>
            <a:r>
              <a:rPr lang="en-US" altLang="zh-TW" dirty="0" err="1">
                <a:solidFill>
                  <a:srgbClr val="FF0000"/>
                </a:solidFill>
              </a:rPr>
              <a:t>UpperThreshold</a:t>
            </a:r>
            <a:r>
              <a:rPr lang="en-US" altLang="zh-TW" dirty="0"/>
              <a:t>, double </a:t>
            </a:r>
            <a:r>
              <a:rPr lang="en-US" altLang="zh-TW" dirty="0" err="1">
                <a:solidFill>
                  <a:srgbClr val="FF0000"/>
                </a:solidFill>
              </a:rPr>
              <a:t>LowerThreshold</a:t>
            </a:r>
            <a:r>
              <a:rPr lang="en-US" altLang="zh-TW" dirty="0"/>
              <a:t>, </a:t>
            </a:r>
          </a:p>
          <a:p>
            <a:pPr indent="-190500"/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apertureSize</a:t>
            </a:r>
            <a:r>
              <a:rPr lang="en-US" altLang="zh-TW" dirty="0"/>
              <a:t>=3, bool L2gradient=false)</a:t>
            </a:r>
          </a:p>
        </p:txBody>
      </p:sp>
    </p:spTree>
    <p:extLst>
      <p:ext uri="{BB962C8B-B14F-4D97-AF65-F5344CB8AC3E}">
        <p14:creationId xmlns:p14="http://schemas.microsoft.com/office/powerpoint/2010/main" val="191864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5530" y="66924"/>
            <a:ext cx="10515600" cy="1417977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Pupil detection</a:t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8361" y="1217624"/>
            <a:ext cx="10515600" cy="5776300"/>
          </a:xfrm>
        </p:spPr>
        <p:txBody>
          <a:bodyPr>
            <a:normAutofit/>
          </a:bodyPr>
          <a:lstStyle/>
          <a:p>
            <a:pPr marL="0" indent="-190500">
              <a:buNone/>
            </a:pP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r>
              <a:rPr lang="zh-TW" altLang="en-US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Finally, use </a:t>
            </a:r>
            <a:r>
              <a:rPr lang="en-US" altLang="zh-TW" sz="2200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HoughCircle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+ </a:t>
            </a:r>
            <a:r>
              <a:rPr lang="en-US" altLang="zh-TW" sz="2200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cvCircle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to find the circles </a:t>
            </a:r>
          </a:p>
          <a:p>
            <a:pPr marL="0" indent="-190500">
              <a:buNone/>
            </a:pPr>
            <a:r>
              <a:rPr lang="en-US" altLang="zh-TW" sz="2200" dirty="0" smtClean="0">
                <a:ea typeface="Arial Unicode MS" panose="020B0604020202020204" pitchFamily="34" charset="-120"/>
              </a:rPr>
              <a:t>In the image, and mark them out.</a:t>
            </a:r>
          </a:p>
          <a:p>
            <a:pPr marL="0" indent="-190500">
              <a:buNone/>
            </a:pPr>
            <a:r>
              <a:rPr lang="en-US" altLang="zh-TW" sz="2400" dirty="0" err="1" smtClean="0">
                <a:solidFill>
                  <a:srgbClr val="FF0000"/>
                </a:solidFill>
              </a:rPr>
              <a:t>HoughCircles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function:</a:t>
            </a:r>
            <a:endParaRPr lang="en-US" altLang="zh-TW" sz="2200" dirty="0">
              <a:ea typeface="Arial Unicode MS" panose="020B0604020202020204" pitchFamily="34" charset="-120"/>
            </a:endParaRPr>
          </a:p>
          <a:p>
            <a:pPr marL="0" indent="-190500">
              <a:buNone/>
            </a:pPr>
            <a:r>
              <a:rPr lang="en-US" altLang="zh-TW" sz="1700" dirty="0"/>
              <a:t>void </a:t>
            </a:r>
            <a:r>
              <a:rPr lang="en-US" altLang="zh-TW" sz="1700" dirty="0" err="1"/>
              <a:t>HoughCircles</a:t>
            </a:r>
            <a:r>
              <a:rPr lang="en-US" altLang="zh-TW" sz="1700" dirty="0"/>
              <a:t>(</a:t>
            </a:r>
            <a:r>
              <a:rPr lang="en-US" altLang="zh-TW" sz="1700" dirty="0" err="1"/>
              <a:t>InputArray</a:t>
            </a:r>
            <a:r>
              <a:rPr lang="en-US" altLang="zh-TW" sz="1700" dirty="0"/>
              <a:t> image, </a:t>
            </a:r>
            <a:r>
              <a:rPr lang="en-US" altLang="zh-TW" sz="1700" dirty="0" err="1"/>
              <a:t>OutputArray</a:t>
            </a:r>
            <a:r>
              <a:rPr lang="en-US" altLang="zh-TW" sz="1700" dirty="0"/>
              <a:t> circles, </a:t>
            </a:r>
            <a:r>
              <a:rPr lang="en-US" altLang="zh-TW" sz="1700" dirty="0" err="1"/>
              <a:t>int</a:t>
            </a:r>
            <a:r>
              <a:rPr lang="en-US" altLang="zh-TW" sz="1700" dirty="0"/>
              <a:t> method, </a:t>
            </a:r>
            <a:endParaRPr lang="en-US" altLang="zh-TW" sz="1700" dirty="0" smtClean="0"/>
          </a:p>
          <a:p>
            <a:pPr marL="0" indent="-190500">
              <a:buNone/>
            </a:pPr>
            <a:r>
              <a:rPr lang="en-US" altLang="zh-TW" sz="1700" dirty="0" smtClean="0"/>
              <a:t>double </a:t>
            </a:r>
            <a:r>
              <a:rPr lang="en-US" altLang="zh-TW" sz="1700" dirty="0" err="1"/>
              <a:t>dp</a:t>
            </a:r>
            <a:r>
              <a:rPr lang="en-US" altLang="zh-TW" sz="1700" dirty="0"/>
              <a:t>, double </a:t>
            </a:r>
            <a:r>
              <a:rPr lang="en-US" altLang="zh-TW" sz="1700" dirty="0" err="1"/>
              <a:t>minDist</a:t>
            </a:r>
            <a:r>
              <a:rPr lang="en-US" altLang="zh-TW" sz="1700" dirty="0"/>
              <a:t>, </a:t>
            </a:r>
            <a:r>
              <a:rPr lang="en-US" altLang="zh-TW" sz="1700" dirty="0" smtClean="0"/>
              <a:t>double </a:t>
            </a:r>
            <a:r>
              <a:rPr lang="en-US" altLang="zh-TW" sz="1700" dirty="0" err="1" smtClean="0">
                <a:solidFill>
                  <a:srgbClr val="FF0000"/>
                </a:solidFill>
              </a:rPr>
              <a:t>CannyUpperThreshold</a:t>
            </a:r>
            <a:r>
              <a:rPr lang="en-US" altLang="zh-TW" sz="1700" dirty="0" smtClean="0"/>
              <a:t>=100</a:t>
            </a:r>
            <a:r>
              <a:rPr lang="en-US" altLang="zh-TW" sz="1700" dirty="0"/>
              <a:t>, </a:t>
            </a:r>
            <a:endParaRPr lang="en-US" altLang="zh-TW" sz="1700" dirty="0" smtClean="0"/>
          </a:p>
          <a:p>
            <a:pPr marL="0" indent="-190500">
              <a:buNone/>
            </a:pPr>
            <a:r>
              <a:rPr lang="en-US" altLang="zh-TW" sz="1700" dirty="0" smtClean="0"/>
              <a:t>Double </a:t>
            </a:r>
            <a:r>
              <a:rPr lang="en-US" altLang="zh-TW" sz="1700" dirty="0" smtClean="0">
                <a:solidFill>
                  <a:srgbClr val="FF0000"/>
                </a:solidFill>
              </a:rPr>
              <a:t>Threshold</a:t>
            </a:r>
            <a:r>
              <a:rPr lang="en-US" altLang="zh-TW" sz="1700" dirty="0" smtClean="0"/>
              <a:t>, </a:t>
            </a:r>
            <a:r>
              <a:rPr lang="en-US" altLang="zh-TW" sz="1700" dirty="0" err="1"/>
              <a:t>int</a:t>
            </a:r>
            <a:r>
              <a:rPr lang="en-US" altLang="zh-TW" sz="1700" dirty="0"/>
              <a:t> </a:t>
            </a:r>
            <a:r>
              <a:rPr lang="en-US" altLang="zh-TW" sz="1700" dirty="0" err="1"/>
              <a:t>minRadius</a:t>
            </a:r>
            <a:r>
              <a:rPr lang="en-US" altLang="zh-TW" sz="1700" dirty="0"/>
              <a:t>=0, </a:t>
            </a:r>
            <a:r>
              <a:rPr lang="en-US" altLang="zh-TW" sz="1700" dirty="0" err="1"/>
              <a:t>int</a:t>
            </a:r>
            <a:r>
              <a:rPr lang="en-US" altLang="zh-TW" sz="1700" dirty="0"/>
              <a:t> </a:t>
            </a:r>
            <a:r>
              <a:rPr lang="en-US" altLang="zh-TW" sz="1700" dirty="0" err="1"/>
              <a:t>maxRadius</a:t>
            </a:r>
            <a:r>
              <a:rPr lang="en-US" altLang="zh-TW" sz="1700" dirty="0"/>
              <a:t>=0</a:t>
            </a:r>
            <a:r>
              <a:rPr lang="en-US" altLang="zh-TW" sz="1700" dirty="0" smtClean="0"/>
              <a:t>)</a:t>
            </a:r>
          </a:p>
          <a:p>
            <a:pPr marL="0" indent="-190500">
              <a:buNone/>
            </a:pPr>
            <a:endParaRPr lang="en-US" altLang="zh-TW" sz="1700" dirty="0"/>
          </a:p>
          <a:p>
            <a:pPr marL="0" indent="-190500">
              <a:buNone/>
            </a:pPr>
            <a:r>
              <a:rPr lang="en-US" altLang="zh-TW" sz="1700" dirty="0"/>
              <a:t> </a:t>
            </a:r>
            <a:endParaRPr lang="en-US" altLang="zh-TW" sz="1700" dirty="0" smtClean="0"/>
          </a:p>
          <a:p>
            <a:pPr marL="0" indent="-190500">
              <a:buNone/>
            </a:pPr>
            <a:r>
              <a:rPr lang="en-US" altLang="zh-TW" sz="2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HoughCircles</a:t>
            </a: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calls Canny edge detection in its process, </a:t>
            </a:r>
            <a:endParaRPr lang="en-US" altLang="zh-TW" sz="22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-190500">
              <a:buNone/>
            </a:pP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and </a:t>
            </a: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‘</a:t>
            </a:r>
            <a:r>
              <a:rPr lang="en-US" altLang="zh-TW" sz="22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CannyUpperThreshold</a:t>
            </a: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’ is the upper threshold of 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</a:t>
            </a:r>
          </a:p>
          <a:p>
            <a:pPr marL="0" indent="-190500">
              <a:buNone/>
            </a:pP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Canny </a:t>
            </a: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function.</a:t>
            </a:r>
          </a:p>
          <a:p>
            <a:pPr marL="0" indent="-190500">
              <a:buNone/>
            </a:pP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Only the 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circle that its value is </a:t>
            </a: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greater than the ‘</a:t>
            </a:r>
            <a:r>
              <a:rPr lang="en-US" altLang="zh-TW" sz="22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Threshold</a:t>
            </a: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’ </a:t>
            </a:r>
            <a:endParaRPr lang="en-US" altLang="zh-TW" sz="22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-190500">
              <a:buNone/>
            </a:pP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after </a:t>
            </a:r>
            <a:r>
              <a:rPr lang="en-US" altLang="zh-TW" sz="2200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HoughCircles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 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will </a:t>
            </a:r>
            <a:r>
              <a:rPr lang="en-US" altLang="zh-TW" sz="2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 stored</a:t>
            </a:r>
            <a:r>
              <a:rPr lang="en-US" altLang="zh-TW" sz="2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endParaRPr lang="en-US" altLang="zh-TW" sz="2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37" y="2596233"/>
            <a:ext cx="3571875" cy="10191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77" y="1186315"/>
            <a:ext cx="3581400" cy="10287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b="34466"/>
          <a:stretch/>
        </p:blipFill>
        <p:spPr>
          <a:xfrm>
            <a:off x="8389637" y="3958183"/>
            <a:ext cx="3646165" cy="85283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8463927" y="5330203"/>
            <a:ext cx="3571875" cy="1019175"/>
            <a:chOff x="3647728" y="4581128"/>
            <a:chExt cx="3571875" cy="1019175"/>
          </a:xfrm>
        </p:grpSpPr>
        <p:grpSp>
          <p:nvGrpSpPr>
            <p:cNvPr id="14" name="群組 13"/>
            <p:cNvGrpSpPr/>
            <p:nvPr/>
          </p:nvGrpSpPr>
          <p:grpSpPr>
            <a:xfrm>
              <a:off x="3647728" y="4581128"/>
              <a:ext cx="3571875" cy="1019175"/>
              <a:chOff x="5015880" y="4570065"/>
              <a:chExt cx="3571875" cy="1019175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880" y="4570065"/>
                <a:ext cx="3571875" cy="1019175"/>
              </a:xfrm>
              <a:prstGeom prst="rect">
                <a:avLst/>
              </a:prstGeom>
            </p:spPr>
          </p:pic>
          <p:sp>
            <p:nvSpPr>
              <p:cNvPr id="13" name="橢圓 12"/>
              <p:cNvSpPr/>
              <p:nvPr/>
            </p:nvSpPr>
            <p:spPr>
              <a:xfrm>
                <a:off x="5725294" y="4797152"/>
                <a:ext cx="298698" cy="28803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橢圓 15"/>
            <p:cNvSpPr/>
            <p:nvPr/>
          </p:nvSpPr>
          <p:spPr>
            <a:xfrm>
              <a:off x="6168008" y="4797152"/>
              <a:ext cx="298698" cy="28803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Down Arrow 3"/>
          <p:cNvSpPr/>
          <p:nvPr/>
        </p:nvSpPr>
        <p:spPr>
          <a:xfrm>
            <a:off x="9978259" y="2215015"/>
            <a:ext cx="468923" cy="489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Down Arrow 20"/>
          <p:cNvSpPr/>
          <p:nvPr/>
        </p:nvSpPr>
        <p:spPr>
          <a:xfrm>
            <a:off x="9989022" y="3723420"/>
            <a:ext cx="468923" cy="489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Down Arrow 23"/>
          <p:cNvSpPr/>
          <p:nvPr/>
        </p:nvSpPr>
        <p:spPr>
          <a:xfrm>
            <a:off x="9989022" y="4842326"/>
            <a:ext cx="468923" cy="489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大括弧 5"/>
          <p:cNvSpPr/>
          <p:nvPr/>
        </p:nvSpPr>
        <p:spPr>
          <a:xfrm>
            <a:off x="7652737" y="1155209"/>
            <a:ext cx="603316" cy="5194169"/>
          </a:xfrm>
          <a:prstGeom prst="leftBrace">
            <a:avLst>
              <a:gd name="adj1" fmla="val 95833"/>
              <a:gd name="adj2" fmla="val 2742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3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5530" y="66924"/>
            <a:ext cx="10515600" cy="1417977"/>
          </a:xfrm>
        </p:spPr>
        <p:txBody>
          <a:bodyPr>
            <a:normAutofit/>
          </a:bodyPr>
          <a:lstStyle/>
          <a:p>
            <a:r>
              <a:rPr lang="en-US" altLang="zh-TW" smtClean="0">
                <a:latin typeface="標楷體" panose="03000509000000000000" pitchFamily="65" charset="-120"/>
                <a:ea typeface="標楷體" panose="03000509000000000000" pitchFamily="65" charset="-120"/>
              </a:rPr>
              <a:t>Pupil detection</a:t>
            </a:r>
            <a:br>
              <a:rPr lang="en-US" altLang="zh-TW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742642" y="5050734"/>
            <a:ext cx="813415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DIY part2: </a:t>
            </a: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Take a picture of your teammate’s eyes, and then </a:t>
            </a: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apply this pupil detection to see what will happen.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889686" y="3163193"/>
            <a:ext cx="7917275" cy="1047750"/>
            <a:chOff x="1311489" y="1935755"/>
            <a:chExt cx="7917275" cy="1047750"/>
          </a:xfrm>
        </p:grpSpPr>
        <p:grpSp>
          <p:nvGrpSpPr>
            <p:cNvPr id="17" name="群組 16"/>
            <p:cNvGrpSpPr/>
            <p:nvPr/>
          </p:nvGrpSpPr>
          <p:grpSpPr>
            <a:xfrm>
              <a:off x="5656889" y="1964330"/>
              <a:ext cx="3571875" cy="1019175"/>
              <a:chOff x="3647728" y="4581128"/>
              <a:chExt cx="3571875" cy="1019175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3647728" y="4581128"/>
                <a:ext cx="3571875" cy="1019175"/>
                <a:chOff x="5015880" y="4570065"/>
                <a:chExt cx="3571875" cy="1019175"/>
              </a:xfrm>
            </p:grpSpPr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5880" y="4570065"/>
                  <a:ext cx="3571875" cy="1019175"/>
                </a:xfrm>
                <a:prstGeom prst="rect">
                  <a:avLst/>
                </a:prstGeom>
              </p:spPr>
            </p:pic>
            <p:sp>
              <p:nvSpPr>
                <p:cNvPr id="13" name="橢圓 12"/>
                <p:cNvSpPr/>
                <p:nvPr/>
              </p:nvSpPr>
              <p:spPr>
                <a:xfrm>
                  <a:off x="5725294" y="4797152"/>
                  <a:ext cx="298698" cy="288032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6" name="橢圓 15"/>
              <p:cNvSpPr/>
              <p:nvPr/>
            </p:nvSpPr>
            <p:spPr>
              <a:xfrm>
                <a:off x="6168008" y="4797152"/>
                <a:ext cx="298698" cy="28803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" name="Down Arrow 23"/>
            <p:cNvSpPr/>
            <p:nvPr/>
          </p:nvSpPr>
          <p:spPr>
            <a:xfrm rot="16200000">
              <a:off x="5075788" y="2215014"/>
              <a:ext cx="468923" cy="4892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489" y="1935755"/>
              <a:ext cx="3571875" cy="1047750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684977" y="1227819"/>
            <a:ext cx="75531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DIY part1: </a:t>
            </a:r>
          </a:p>
          <a:p>
            <a:pPr lvl="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Change</a:t>
            </a:r>
            <a:r>
              <a:rPr lang="en-US" altLang="zh-TW" sz="28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the parameters of </a:t>
            </a:r>
            <a:r>
              <a:rPr lang="en-US" altLang="zh-TW" sz="2800" dirty="0" err="1"/>
              <a:t>HoughCircles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function </a:t>
            </a:r>
            <a:r>
              <a:rPr lang="en-US" altLang="zh-TW" sz="2800" dirty="0" smtClean="0">
                <a:solidFill>
                  <a:srgbClr val="FF0000"/>
                </a:solidFill>
              </a:rPr>
              <a:t>to get the pupils recognized.</a:t>
            </a:r>
            <a:r>
              <a:rPr lang="en-US" altLang="zh-TW" sz="28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2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49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 should I store the images I want to use in the program?</a:t>
            </a:r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65736" y="1690688"/>
            <a:ext cx="10042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The Images </a:t>
            </a:r>
            <a:r>
              <a:rPr lang="en-US" altLang="zh-TW" sz="2400" dirty="0"/>
              <a:t>used in the program have to be stored in the following </a:t>
            </a:r>
            <a:r>
              <a:rPr lang="en-US" altLang="zh-TW" sz="2400" dirty="0" smtClean="0"/>
              <a:t>directory:</a:t>
            </a:r>
            <a:endParaRPr lang="en-US" altLang="zh-TW" sz="24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C:\</a:t>
            </a:r>
            <a:r>
              <a:rPr lang="en-US" altLang="zh-TW" sz="2400" dirty="0" smtClean="0">
                <a:solidFill>
                  <a:srgbClr val="FF0000"/>
                </a:solidFill>
              </a:rPr>
              <a:t>InteresingOpenCV\OpenCV_MFC_HW1\database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88" y="2646535"/>
            <a:ext cx="7478767" cy="42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86"/>
          <p:cNvSpPr txBox="1">
            <a:spLocks/>
          </p:cNvSpPr>
          <p:nvPr/>
        </p:nvSpPr>
        <p:spPr>
          <a:xfrm>
            <a:off x="429761" y="1137612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/>
              <a:t>Given three face images (0.jpg ~ 2.jpg), </a:t>
            </a:r>
            <a:r>
              <a:rPr lang="en-US" altLang="zh-TW" dirty="0" smtClean="0"/>
              <a:t>use </a:t>
            </a:r>
            <a:r>
              <a:rPr lang="en-US" altLang="zh-TW" dirty="0" err="1" smtClean="0"/>
              <a:t>Eigenface</a:t>
            </a:r>
            <a:r>
              <a:rPr lang="en-US" altLang="zh-TW" dirty="0" smtClean="0"/>
              <a:t> to </a:t>
            </a:r>
            <a:r>
              <a:rPr lang="en-US" altLang="zh-TW" dirty="0"/>
              <a:t>recognize the </a:t>
            </a:r>
            <a:r>
              <a:rPr lang="en-US" altLang="zh-TW" dirty="0" smtClean="0"/>
              <a:t>faces.</a:t>
            </a:r>
            <a:endParaRPr lang="en-US" altLang="zh-TW" dirty="0"/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/>
              <a:t>Given a test image (test.jpg), show the name of the person in 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console window.  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676401" y="142371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Face Recognition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37582" y="2707853"/>
            <a:ext cx="5506921" cy="1796672"/>
            <a:chOff x="6898080" y="28953"/>
            <a:chExt cx="5506921" cy="179667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209" y="471031"/>
              <a:ext cx="809989" cy="971986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5831" y="471031"/>
              <a:ext cx="810000" cy="972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8200" y="471031"/>
              <a:ext cx="810000" cy="972000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8521550" y="28953"/>
              <a:ext cx="719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0.jpg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840892" y="28953"/>
              <a:ext cx="719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r>
                <a:rPr lang="en-US" altLang="zh-TW" dirty="0" smtClean="0"/>
                <a:t>.jpg</a:t>
              </a:r>
              <a:endParaRPr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1252498" y="38478"/>
              <a:ext cx="719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r>
                <a:rPr lang="en-US" altLang="zh-TW" dirty="0" smtClean="0"/>
                <a:t>.jpg</a:t>
              </a:r>
              <a:endParaRPr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229144" y="1517848"/>
              <a:ext cx="1209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Harry Potter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388550" y="1514941"/>
              <a:ext cx="1765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Hermione Granger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0989901" y="1504053"/>
              <a:ext cx="1415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Ron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Weasley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898080" y="64284"/>
              <a:ext cx="1537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training data:</a:t>
              </a:r>
              <a:br>
                <a:rPr lang="en-US" altLang="zh-TW" sz="1800" dirty="0" smtClean="0">
                  <a:solidFill>
                    <a:srgbClr val="FF0000"/>
                  </a:solidFill>
                </a:rPr>
              </a:br>
              <a:r>
                <a:rPr lang="en-US" altLang="zh-TW" sz="1800" dirty="0" smtClean="0">
                  <a:solidFill>
                    <a:srgbClr val="FF0000"/>
                  </a:solidFill>
                </a:rPr>
                <a:t> (100*120)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37582" y="4912411"/>
            <a:ext cx="6607696" cy="1999890"/>
            <a:chOff x="2830489" y="4506444"/>
            <a:chExt cx="6607696" cy="1999890"/>
          </a:xfrm>
        </p:grpSpPr>
        <p:sp>
          <p:nvSpPr>
            <p:cNvPr id="23" name="文字方塊 22"/>
            <p:cNvSpPr txBox="1"/>
            <p:nvPr/>
          </p:nvSpPr>
          <p:spPr>
            <a:xfrm>
              <a:off x="4227618" y="4506444"/>
              <a:ext cx="1071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test.jpg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274" y="4943985"/>
              <a:ext cx="1301958" cy="1562349"/>
            </a:xfrm>
            <a:prstGeom prst="rect">
              <a:avLst/>
            </a:prstGeom>
          </p:spPr>
        </p:pic>
        <p:sp>
          <p:nvSpPr>
            <p:cNvPr id="38" name="文字方塊 37"/>
            <p:cNvSpPr txBox="1"/>
            <p:nvPr/>
          </p:nvSpPr>
          <p:spPr>
            <a:xfrm>
              <a:off x="2830489" y="4574914"/>
              <a:ext cx="1537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test data:</a:t>
              </a:r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1" r="57043" b="84291"/>
            <a:stretch/>
          </p:blipFill>
          <p:spPr>
            <a:xfrm>
              <a:off x="5618978" y="5267518"/>
              <a:ext cx="3819207" cy="967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80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Face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Detection +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Recognition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6786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/>
              <a:t>D</a:t>
            </a:r>
            <a:r>
              <a:rPr lang="en-US" altLang="zh-TW" dirty="0" smtClean="0"/>
              <a:t>etect </a:t>
            </a:r>
            <a:r>
              <a:rPr lang="en-US" altLang="zh-TW" dirty="0"/>
              <a:t>the faces </a:t>
            </a:r>
            <a:r>
              <a:rPr lang="en-US" altLang="zh-TW" dirty="0" smtClean="0"/>
              <a:t>in </a:t>
            </a:r>
            <a:r>
              <a:rPr lang="en-US" altLang="zh-TW" dirty="0"/>
              <a:t>the image</a:t>
            </a:r>
            <a:r>
              <a:rPr lang="zh-TW" altLang="en-US" dirty="0"/>
              <a:t> </a:t>
            </a:r>
            <a:r>
              <a:rPr lang="en-US" altLang="zh-TW" dirty="0"/>
              <a:t>by using </a:t>
            </a:r>
            <a:r>
              <a:rPr lang="en-US" altLang="zh-TW" dirty="0" err="1" smtClean="0"/>
              <a:t>Adaboost</a:t>
            </a:r>
            <a:r>
              <a:rPr lang="en-US" altLang="zh-TW" dirty="0" smtClean="0"/>
              <a:t>, and use the previous face recognition mechanism to recognize who is who in the image.</a:t>
            </a:r>
            <a:endParaRPr lang="en-US" altLang="zh-TW" dirty="0"/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/>
          <a:stretch/>
        </p:blipFill>
        <p:spPr>
          <a:xfrm>
            <a:off x="3599879" y="3336066"/>
            <a:ext cx="4092749" cy="33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73168" y="-355844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Face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Detection +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Recognition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462618" y="281133"/>
            <a:ext cx="10515599" cy="46786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DIY:</a:t>
            </a: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Take a picture of each of your teammates’ faces, </a:t>
            </a: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trim these images to be of the same size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After that, use these images as the training data for the </a:t>
            </a:r>
            <a:r>
              <a:rPr lang="en-US" altLang="zh-TW" dirty="0" err="1"/>
              <a:t>EigenFaceRecognizer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r>
              <a:rPr lang="en-US" dirty="0" smtClean="0"/>
              <a:t>(The training  data can be of jpg/</a:t>
            </a:r>
            <a:r>
              <a:rPr lang="en-US" dirty="0" err="1" smtClean="0"/>
              <a:t>png</a:t>
            </a:r>
            <a:r>
              <a:rPr lang="en-US" dirty="0" smtClean="0"/>
              <a:t> format.)</a:t>
            </a: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Then take a group photo. See whether their face can be detected and recognized. 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324047" y="4653462"/>
            <a:ext cx="5506921" cy="1796672"/>
            <a:chOff x="6898080" y="28953"/>
            <a:chExt cx="5506921" cy="1796672"/>
          </a:xfrm>
        </p:grpSpPr>
        <p:pic>
          <p:nvPicPr>
            <p:cNvPr id="7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209" y="471031"/>
              <a:ext cx="809989" cy="971986"/>
            </a:xfrm>
            <a:prstGeom prst="rect">
              <a:avLst/>
            </a:prstGeom>
          </p:spPr>
        </p:pic>
        <p:pic>
          <p:nvPicPr>
            <p:cNvPr id="8" name="圖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5831" y="471031"/>
              <a:ext cx="810000" cy="972000"/>
            </a:xfrm>
            <a:prstGeom prst="rect">
              <a:avLst/>
            </a:prstGeom>
          </p:spPr>
        </p:pic>
        <p:pic>
          <p:nvPicPr>
            <p:cNvPr id="9" name="圖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8200" y="471031"/>
              <a:ext cx="810000" cy="972000"/>
            </a:xfrm>
            <a:prstGeom prst="rect">
              <a:avLst/>
            </a:prstGeom>
          </p:spPr>
        </p:pic>
        <p:sp>
          <p:nvSpPr>
            <p:cNvPr id="10" name="文字方塊 15"/>
            <p:cNvSpPr txBox="1"/>
            <p:nvPr/>
          </p:nvSpPr>
          <p:spPr>
            <a:xfrm>
              <a:off x="8521550" y="28953"/>
              <a:ext cx="719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0.jpg</a:t>
              </a:r>
              <a:endParaRPr lang="zh-TW" altLang="en-US" dirty="0"/>
            </a:p>
          </p:txBody>
        </p:sp>
        <p:sp>
          <p:nvSpPr>
            <p:cNvPr id="11" name="文字方塊 19"/>
            <p:cNvSpPr txBox="1"/>
            <p:nvPr/>
          </p:nvSpPr>
          <p:spPr>
            <a:xfrm>
              <a:off x="9840892" y="28953"/>
              <a:ext cx="719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r>
                <a:rPr lang="en-US" altLang="zh-TW" dirty="0" smtClean="0"/>
                <a:t>.jpg</a:t>
              </a:r>
              <a:endParaRPr lang="zh-TW" altLang="en-US" dirty="0"/>
            </a:p>
          </p:txBody>
        </p:sp>
        <p:sp>
          <p:nvSpPr>
            <p:cNvPr id="13" name="文字方塊 20"/>
            <p:cNvSpPr txBox="1"/>
            <p:nvPr/>
          </p:nvSpPr>
          <p:spPr>
            <a:xfrm>
              <a:off x="11252498" y="38478"/>
              <a:ext cx="719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r>
                <a:rPr lang="en-US" altLang="zh-TW" dirty="0" smtClean="0"/>
                <a:t>.jpg</a:t>
              </a:r>
              <a:endParaRPr lang="zh-TW" altLang="en-US" dirty="0"/>
            </a:p>
          </p:txBody>
        </p:sp>
        <p:sp>
          <p:nvSpPr>
            <p:cNvPr id="14" name="文字方塊 17"/>
            <p:cNvSpPr txBox="1"/>
            <p:nvPr/>
          </p:nvSpPr>
          <p:spPr>
            <a:xfrm>
              <a:off x="8229144" y="1517848"/>
              <a:ext cx="1209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Harry Potter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文字方塊 23"/>
            <p:cNvSpPr txBox="1"/>
            <p:nvPr/>
          </p:nvSpPr>
          <p:spPr>
            <a:xfrm>
              <a:off x="9388550" y="1514941"/>
              <a:ext cx="1765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Hermione Granger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文字方塊 24"/>
            <p:cNvSpPr txBox="1"/>
            <p:nvPr/>
          </p:nvSpPr>
          <p:spPr>
            <a:xfrm>
              <a:off x="10989901" y="1504053"/>
              <a:ext cx="1415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Ron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Weasley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文字方塊 31"/>
            <p:cNvSpPr txBox="1"/>
            <p:nvPr/>
          </p:nvSpPr>
          <p:spPr>
            <a:xfrm>
              <a:off x="6898080" y="64284"/>
              <a:ext cx="1537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training data:</a:t>
              </a:r>
              <a:br>
                <a:rPr lang="en-US" altLang="zh-TW" sz="1800" dirty="0" smtClean="0">
                  <a:solidFill>
                    <a:srgbClr val="FF0000"/>
                  </a:solidFill>
                </a:rPr>
              </a:br>
              <a:r>
                <a:rPr lang="en-US" altLang="zh-TW" sz="1800" dirty="0" smtClean="0">
                  <a:solidFill>
                    <a:srgbClr val="FF0000"/>
                  </a:solidFill>
                </a:rPr>
                <a:t> (100*120)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224" y="3958041"/>
            <a:ext cx="3523626" cy="2899959"/>
          </a:xfrm>
          <a:prstGeom prst="rect">
            <a:avLst/>
          </a:prstGeom>
        </p:spPr>
      </p:pic>
      <p:sp>
        <p:nvSpPr>
          <p:cNvPr id="18" name="文字方塊 20"/>
          <p:cNvSpPr txBox="1"/>
          <p:nvPr/>
        </p:nvSpPr>
        <p:spPr>
          <a:xfrm>
            <a:off x="10570660" y="4642626"/>
            <a:ext cx="188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GroupFaces.jpg</a:t>
            </a:r>
            <a:endParaRPr lang="zh-TW" altLang="en-US" dirty="0"/>
          </a:p>
        </p:txBody>
      </p:sp>
      <p:sp>
        <p:nvSpPr>
          <p:cNvPr id="19" name="文字方塊 20"/>
          <p:cNvSpPr txBox="1"/>
          <p:nvPr/>
        </p:nvSpPr>
        <p:spPr>
          <a:xfrm>
            <a:off x="117295" y="4288232"/>
            <a:ext cx="1326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e.g.,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3783" y="686401"/>
            <a:ext cx="11098427" cy="1325563"/>
          </a:xfrm>
        </p:spPr>
        <p:txBody>
          <a:bodyPr>
            <a:normAutofit fontScale="90000"/>
          </a:bodyPr>
          <a:lstStyle/>
          <a:p>
            <a:r>
              <a:rPr lang="en-US" altLang="zh-TW" sz="4000" dirty="0" smtClean="0"/>
              <a:t>Download the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Instruction PPT</a:t>
            </a:r>
            <a:r>
              <a:rPr lang="en-US" altLang="zh-TW" sz="4000" dirty="0" smtClean="0"/>
              <a:t>, </a:t>
            </a:r>
            <a:r>
              <a:rPr lang="en-US" altLang="zh-TW" sz="4000" dirty="0" smtClean="0">
                <a:solidFill>
                  <a:srgbClr val="0070C0"/>
                </a:solidFill>
              </a:rPr>
              <a:t>Path_Env_Var.txt</a:t>
            </a:r>
            <a:r>
              <a:rPr lang="en-US" altLang="zh-TW" sz="4000" dirty="0" smtClean="0"/>
              <a:t>,</a:t>
            </a:r>
            <a:br>
              <a:rPr lang="en-US" altLang="zh-TW" sz="4000" dirty="0" smtClean="0"/>
            </a:br>
            <a:r>
              <a:rPr lang="en-US" altLang="zh-TW" sz="4000" dirty="0" smtClean="0"/>
              <a:t>and the </a:t>
            </a:r>
            <a:r>
              <a:rPr lang="en-US" altLang="zh-TW" sz="4000" dirty="0" smtClean="0">
                <a:solidFill>
                  <a:srgbClr val="FF0000"/>
                </a:solidFill>
              </a:rPr>
              <a:t>3 zipped folders </a:t>
            </a:r>
            <a:r>
              <a:rPr lang="en-US" altLang="zh-TW" sz="4000" dirty="0" smtClean="0"/>
              <a:t>to </a:t>
            </a:r>
            <a:r>
              <a:rPr lang="en-US" altLang="zh-TW" sz="4000" dirty="0" smtClean="0">
                <a:solidFill>
                  <a:srgbClr val="FF0000"/>
                </a:solidFill>
              </a:rPr>
              <a:t>drive C</a:t>
            </a:r>
            <a:r>
              <a:rPr lang="en-US" altLang="zh-TW" sz="4000" dirty="0" smtClean="0"/>
              <a:t>. </a:t>
            </a:r>
            <a:br>
              <a:rPr lang="en-US" altLang="zh-TW" sz="4000" dirty="0" smtClean="0"/>
            </a:br>
            <a:r>
              <a:rPr lang="en-US" altLang="zh-TW" sz="4000" dirty="0" smtClean="0"/>
              <a:t>After that, please open the 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Instruction </a:t>
            </a:r>
            <a:r>
              <a:rPr lang="en-US" altLang="zh-TW" sz="4000" dirty="0" smtClean="0">
                <a:solidFill>
                  <a:schemeClr val="accent6">
                    <a:lumMod val="75000"/>
                  </a:schemeClr>
                </a:solidFill>
              </a:rPr>
              <a:t>PPT. </a:t>
            </a:r>
            <a:r>
              <a:rPr lang="en-US" altLang="zh-TW" sz="4000" dirty="0"/>
              <a:t>I</a:t>
            </a:r>
            <a:r>
              <a:rPr lang="en-US" altLang="zh-TW" sz="4000" dirty="0" smtClean="0"/>
              <a:t>t will be helpful.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8900" u="sng" dirty="0">
                <a:hlinkClick r:id="rId2"/>
              </a:rPr>
              <a:t>https://goo.gl/iV8n9h</a:t>
            </a:r>
            <a:endParaRPr lang="zh-TW" altLang="en-US" sz="89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71" y="3658669"/>
            <a:ext cx="4489929" cy="22205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53" y="2679805"/>
            <a:ext cx="6891001" cy="40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503363" y="1099613"/>
            <a:ext cx="10762754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50000"/>
              </a:lnSpc>
              <a:spcBef>
                <a:spcPts val="0"/>
              </a:spcBef>
            </a:pPr>
            <a:r>
              <a:rPr lang="en-US" alt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in a </a:t>
            </a:r>
            <a:r>
              <a:rPr lang="en-US" altLang="zh-TW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Sudoku image</a:t>
            </a:r>
            <a:r>
              <a:rPr lang="en-US" alt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extract the each column, and then input each of  them to the KNN model </a:t>
            </a:r>
            <a:r>
              <a:rPr lang="en-US" altLang="zh-TW" sz="28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digit recognition</a:t>
            </a:r>
            <a:r>
              <a:rPr lang="en-US" alt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endParaRPr lang="en-US" altLang="zh-TW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12315" y="0"/>
            <a:ext cx="113538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Use KNN to recognize digits in Sudoku table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97931" y="2331078"/>
            <a:ext cx="1120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e.g.,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7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228" y="2850408"/>
            <a:ext cx="5838825" cy="38481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525108" y="4513385"/>
            <a:ext cx="1019907" cy="597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42" y="2850408"/>
            <a:ext cx="3539153" cy="35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6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7975" y="12555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ADAPTIVE_THRESH_GAUSSIAN_C with kernel= 101 ,</a:t>
            </a:r>
            <a:r>
              <a:rPr lang="en-US" altLang="zh-TW" dirty="0" err="1" smtClean="0"/>
              <a:t>const</a:t>
            </a:r>
            <a:r>
              <a:rPr lang="en-US" altLang="zh-TW" dirty="0" smtClean="0"/>
              <a:t> =1 (Default setting)</a:t>
            </a:r>
            <a:endParaRPr lang="zh-TW" altLang="en-US" dirty="0"/>
          </a:p>
        </p:txBody>
      </p:sp>
      <p:sp>
        <p:nvSpPr>
          <p:cNvPr id="4" name="AutoShape 4" descr="ä½¿ç¨èä¸å³çåçï¼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7975" y="56158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Because lots of the empty cells are cropped like this, which looks like digit  “1 “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851306"/>
            <a:ext cx="5600700" cy="3733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325" y="6087474"/>
            <a:ext cx="774700" cy="7705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18713" y="1170455"/>
            <a:ext cx="7362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ADAPTIVE_THRESH_MEAN_C ,kernel= 5 ,</a:t>
            </a:r>
            <a:r>
              <a:rPr lang="en-US" altLang="zh-TW" dirty="0" err="1" smtClean="0"/>
              <a:t>const</a:t>
            </a:r>
            <a:r>
              <a:rPr lang="en-US" altLang="zh-TW" dirty="0" smtClean="0"/>
              <a:t> =2</a:t>
            </a:r>
          </a:p>
          <a:p>
            <a:r>
              <a:rPr lang="en-US" altLang="zh-TW" dirty="0" smtClean="0"/>
              <a:t>(Currently the best one)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713" y="1767798"/>
            <a:ext cx="5838825" cy="3848100"/>
          </a:xfrm>
          <a:prstGeom prst="rect">
            <a:avLst/>
          </a:prstGeom>
        </p:spPr>
      </p:pic>
      <p:sp>
        <p:nvSpPr>
          <p:cNvPr id="10" name="Shape 210"/>
          <p:cNvSpPr txBox="1">
            <a:spLocks/>
          </p:cNvSpPr>
          <p:nvPr/>
        </p:nvSpPr>
        <p:spPr>
          <a:xfrm>
            <a:off x="752475" y="-66282"/>
            <a:ext cx="12062441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DIY: Change the parameter of the adaptive threshold to get better recognition result</a:t>
            </a:r>
            <a:endParaRPr lang="en-US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7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38199" y="1524846"/>
            <a:ext cx="10762754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50000"/>
              </a:lnSpc>
              <a:spcBef>
                <a:spcPts val="0"/>
              </a:spcBef>
            </a:pPr>
            <a:r>
              <a:rPr lang="en-US" altLang="zh-TW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in a MP4 video, and extract the foreground of the video.</a:t>
            </a: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endParaRPr lang="en-US" altLang="zh-TW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Background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Subtraction 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97931" y="2331078"/>
            <a:ext cx="1120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e.g.,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6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1261" y="3088901"/>
            <a:ext cx="9624671" cy="278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3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2055" y="6057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Extract the </a:t>
            </a:r>
            <a:r>
              <a:rPr lang="en-US" altLang="zh-TW" dirty="0" smtClean="0">
                <a:solidFill>
                  <a:srgbClr val="FF0000"/>
                </a:solidFill>
              </a:rPr>
              <a:t>3 zipped folders </a:t>
            </a:r>
            <a:r>
              <a:rPr lang="en-US" altLang="zh-TW" dirty="0" smtClean="0"/>
              <a:t>in </a:t>
            </a:r>
            <a:r>
              <a:rPr lang="en-US" altLang="zh-TW" dirty="0" smtClean="0">
                <a:solidFill>
                  <a:srgbClr val="FF0000"/>
                </a:solidFill>
              </a:rPr>
              <a:t>drive C </a:t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by using 7-ZIP(Extract here)</a:t>
            </a:r>
            <a:r>
              <a:rPr lang="en-US" altLang="zh-TW" dirty="0" smtClean="0"/>
              <a:t>. </a:t>
            </a:r>
            <a:br>
              <a:rPr lang="en-US" altLang="zh-TW" dirty="0" smtClean="0"/>
            </a:br>
            <a:endParaRPr lang="zh-TW" altLang="en-US" sz="8900" dirty="0"/>
          </a:p>
        </p:txBody>
      </p:sp>
      <p:sp>
        <p:nvSpPr>
          <p:cNvPr id="5" name="TextBox 2"/>
          <p:cNvSpPr txBox="1"/>
          <p:nvPr/>
        </p:nvSpPr>
        <p:spPr>
          <a:xfrm>
            <a:off x="1072055" y="1442998"/>
            <a:ext cx="619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Right click the zipped folder/7-Zip/</a:t>
            </a:r>
            <a:r>
              <a:rPr lang="zh-TW" altLang="en-US" dirty="0" smtClean="0">
                <a:solidFill>
                  <a:srgbClr val="FF0000"/>
                </a:solidFill>
              </a:rPr>
              <a:t>解壓縮至此</a:t>
            </a:r>
            <a:r>
              <a:rPr lang="en-US" altLang="zh-TW" dirty="0" smtClean="0">
                <a:solidFill>
                  <a:srgbClr val="FF0000"/>
                </a:solidFill>
              </a:rPr>
              <a:t>(Extract here)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60" y="1931293"/>
            <a:ext cx="6276073" cy="49393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7" y="2839341"/>
            <a:ext cx="3377771" cy="12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</a:t>
            </a:r>
            <a:r>
              <a:rPr lang="en-US" altLang="zh-TW" dirty="0" err="1" smtClean="0"/>
              <a:t>OpenCV</a:t>
            </a:r>
            <a:r>
              <a:rPr lang="en-US" altLang="zh-TW" dirty="0" smtClean="0"/>
              <a:t> to Path Environment variable</a:t>
            </a:r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055" y="1615993"/>
            <a:ext cx="558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1  Open the </a:t>
            </a:r>
            <a:r>
              <a:rPr lang="zh-TW" altLang="en-US" dirty="0" smtClean="0"/>
              <a:t>檔案總管</a:t>
            </a:r>
            <a:r>
              <a:rPr lang="en-US" altLang="zh-TW" dirty="0" smtClean="0"/>
              <a:t>/right click ‘</a:t>
            </a:r>
            <a:r>
              <a:rPr lang="zh-TW" altLang="en-US" dirty="0" smtClean="0"/>
              <a:t>電腦</a:t>
            </a:r>
            <a:r>
              <a:rPr lang="en-US" altLang="zh-TW" dirty="0" smtClean="0"/>
              <a:t>’/</a:t>
            </a:r>
            <a:r>
              <a:rPr lang="zh-TW" altLang="en-US" dirty="0" smtClean="0"/>
              <a:t>  </a:t>
            </a:r>
            <a:r>
              <a:rPr lang="en-US" altLang="zh-TW" dirty="0" smtClean="0"/>
              <a:t>’</a:t>
            </a:r>
            <a:r>
              <a:rPr lang="zh-TW" altLang="en-US" dirty="0" smtClean="0"/>
              <a:t>內容</a:t>
            </a:r>
            <a:r>
              <a:rPr lang="en-US" altLang="zh-TW" dirty="0" smtClean="0"/>
              <a:t>’</a:t>
            </a:r>
          </a:p>
          <a:p>
            <a:endParaRPr lang="zh-TW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32" y="2262324"/>
            <a:ext cx="7845972" cy="43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</a:t>
            </a:r>
            <a:r>
              <a:rPr lang="en-US" altLang="zh-TW" dirty="0" err="1" smtClean="0"/>
              <a:t>OpenCV</a:t>
            </a:r>
            <a:r>
              <a:rPr lang="en-US" altLang="zh-TW" dirty="0" smtClean="0"/>
              <a:t> to Path Environment variable</a:t>
            </a:r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055" y="1615993"/>
            <a:ext cx="35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2  Click ‘</a:t>
            </a:r>
            <a:r>
              <a:rPr lang="zh-TW" altLang="en-US" dirty="0" smtClean="0"/>
              <a:t>進階系統設定</a:t>
            </a:r>
            <a:r>
              <a:rPr lang="en-US" altLang="zh-TW" dirty="0" smtClean="0"/>
              <a:t>’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75" y="2075936"/>
            <a:ext cx="7177088" cy="47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</a:t>
            </a:r>
            <a:r>
              <a:rPr lang="en-US" altLang="zh-TW" dirty="0" err="1" smtClean="0"/>
              <a:t>OpenCV</a:t>
            </a:r>
            <a:r>
              <a:rPr lang="en-US" altLang="zh-TW" dirty="0" smtClean="0"/>
              <a:t> to Path Environment variable</a:t>
            </a:r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055" y="1615993"/>
            <a:ext cx="35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3  Click ‘</a:t>
            </a:r>
            <a:r>
              <a:rPr lang="zh-TW" altLang="en-US" dirty="0" smtClean="0"/>
              <a:t>環境變數</a:t>
            </a:r>
            <a:r>
              <a:rPr lang="en-US" altLang="zh-TW" dirty="0" smtClean="0"/>
              <a:t>’</a:t>
            </a:r>
            <a:endParaRPr lang="zh-TW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26" y="2143782"/>
            <a:ext cx="4133850" cy="45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1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</a:t>
            </a:r>
            <a:r>
              <a:rPr lang="en-US" altLang="zh-TW" dirty="0" err="1" smtClean="0"/>
              <a:t>OpenCV</a:t>
            </a:r>
            <a:r>
              <a:rPr lang="en-US" altLang="zh-TW" dirty="0" smtClean="0"/>
              <a:t> to Path Environment variable</a:t>
            </a:r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054" y="1615993"/>
            <a:ext cx="715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4</a:t>
            </a:r>
            <a:r>
              <a:rPr lang="zh-TW" altLang="en-US" dirty="0" smtClean="0"/>
              <a:t> 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Click ‘</a:t>
            </a:r>
            <a:r>
              <a:rPr lang="en-US" altLang="zh-TW" dirty="0" smtClean="0">
                <a:solidFill>
                  <a:srgbClr val="FF0000"/>
                </a:solidFill>
              </a:rPr>
              <a:t>Path</a:t>
            </a:r>
            <a:r>
              <a:rPr lang="en-US" altLang="zh-TW" dirty="0" smtClean="0"/>
              <a:t>’ in ‘</a:t>
            </a:r>
            <a:r>
              <a:rPr lang="zh-TW" altLang="en-US" dirty="0" smtClean="0"/>
              <a:t>系統變數</a:t>
            </a:r>
            <a:r>
              <a:rPr lang="en-US" altLang="zh-TW" dirty="0" smtClean="0"/>
              <a:t>’, and then click ‘</a:t>
            </a:r>
            <a:r>
              <a:rPr lang="zh-TW" altLang="en-US" dirty="0" smtClean="0">
                <a:solidFill>
                  <a:srgbClr val="FF0000"/>
                </a:solidFill>
              </a:rPr>
              <a:t>編輯</a:t>
            </a:r>
            <a:r>
              <a:rPr lang="en-US" altLang="zh-TW" dirty="0" smtClean="0"/>
              <a:t>’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281" y="2315395"/>
            <a:ext cx="3802774" cy="428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</a:t>
            </a:r>
            <a:r>
              <a:rPr lang="en-US" altLang="zh-TW" dirty="0" err="1" smtClean="0"/>
              <a:t>OpenCV</a:t>
            </a:r>
            <a:r>
              <a:rPr lang="en-US" altLang="zh-TW" dirty="0" smtClean="0"/>
              <a:t> to Path Environment variable</a:t>
            </a:r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054" y="1615993"/>
            <a:ext cx="1004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5</a:t>
            </a:r>
            <a:r>
              <a:rPr lang="zh-TW" altLang="en-US" dirty="0" smtClean="0"/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Append</a:t>
            </a:r>
            <a:r>
              <a:rPr lang="en-US" altLang="zh-TW" dirty="0" smtClean="0"/>
              <a:t> the content in ‘Path_Env_Var.txt’ to ‘</a:t>
            </a:r>
            <a:r>
              <a:rPr lang="zh-TW" altLang="en-US" dirty="0" smtClean="0"/>
              <a:t>變數值</a:t>
            </a:r>
            <a:r>
              <a:rPr lang="en-US" altLang="zh-TW" dirty="0" smtClean="0"/>
              <a:t>’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r>
              <a:rPr lang="en-US" altLang="zh-TW" dirty="0" smtClean="0">
                <a:solidFill>
                  <a:srgbClr val="FF0000"/>
                </a:solidFill>
              </a:rPr>
              <a:t>(Be careful! Do not overwrite the existing contents)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72" y="2744099"/>
            <a:ext cx="4957763" cy="20514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2054" y="5610803"/>
            <a:ext cx="100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Step 6 Hit all the </a:t>
            </a:r>
            <a:r>
              <a:rPr lang="zh-TW" altLang="en-US" dirty="0" smtClean="0"/>
              <a:t>確定 </a:t>
            </a:r>
            <a:r>
              <a:rPr lang="en-US" altLang="zh-TW" dirty="0" smtClean="0"/>
              <a:t>buttons to save the changes.</a:t>
            </a:r>
            <a:r>
              <a:rPr lang="zh-TW" altLang="en-US" dirty="0" smtClean="0"/>
              <a:t>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37" y="2410657"/>
            <a:ext cx="4079895" cy="271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224" y="44641"/>
            <a:ext cx="12291983" cy="1325563"/>
          </a:xfrm>
        </p:spPr>
        <p:txBody>
          <a:bodyPr/>
          <a:lstStyle/>
          <a:p>
            <a:r>
              <a:rPr lang="en-US" altLang="zh-TW" dirty="0" smtClean="0"/>
              <a:t>Activate the </a:t>
            </a:r>
            <a:r>
              <a:rPr lang="en-US" altLang="zh-TW" dirty="0" err="1" smtClean="0"/>
              <a:t>opencv</a:t>
            </a:r>
            <a:r>
              <a:rPr lang="en-US" altLang="zh-TW" dirty="0" smtClean="0"/>
              <a:t> project in the </a:t>
            </a:r>
            <a:br>
              <a:rPr lang="en-US" altLang="zh-TW" dirty="0" smtClean="0"/>
            </a:br>
            <a:r>
              <a:rPr lang="en-US" altLang="zh-TW" dirty="0" smtClean="0"/>
              <a:t>’</a:t>
            </a:r>
            <a:r>
              <a:rPr lang="en-US" altLang="zh-TW" dirty="0" err="1" smtClean="0"/>
              <a:t>InterestingOpenCV</a:t>
            </a:r>
            <a:r>
              <a:rPr lang="en-US" altLang="zh-TW" dirty="0"/>
              <a:t>’ folder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96778" y="1954979"/>
            <a:ext cx="351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70077" y="1618370"/>
            <a:ext cx="8425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Open the folder ‘</a:t>
            </a:r>
            <a:r>
              <a:rPr lang="en-US" altLang="zh-TW" sz="2800" dirty="0" err="1" smtClean="0"/>
              <a:t>InterestingOpenCV</a:t>
            </a:r>
            <a:r>
              <a:rPr lang="en-US" altLang="zh-TW" sz="2800" dirty="0" smtClean="0"/>
              <a:t>’, and double click the marked item below to open the </a:t>
            </a:r>
            <a:r>
              <a:rPr lang="en-US" altLang="zh-TW" sz="2800" dirty="0" err="1" smtClean="0"/>
              <a:t>opencv</a:t>
            </a:r>
            <a:r>
              <a:rPr lang="en-US" altLang="zh-TW" sz="2800" dirty="0" smtClean="0"/>
              <a:t> project.</a:t>
            </a:r>
            <a:endParaRPr lang="zh-TW" alt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77" y="2839819"/>
            <a:ext cx="8124934" cy="41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890</Words>
  <Application>Microsoft Office PowerPoint</Application>
  <PresentationFormat>寬螢幕</PresentationFormat>
  <Paragraphs>144</Paragraphs>
  <Slides>22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Arial Unicode MS</vt:lpstr>
      <vt:lpstr>新細明體</vt:lpstr>
      <vt:lpstr>標楷體</vt:lpstr>
      <vt:lpstr>Arial</vt:lpstr>
      <vt:lpstr>Calibri</vt:lpstr>
      <vt:lpstr>Calibri Light</vt:lpstr>
      <vt:lpstr>Helvetica</vt:lpstr>
      <vt:lpstr>Office 佈景主題</vt:lpstr>
      <vt:lpstr>Interesting Image processing techniques</vt:lpstr>
      <vt:lpstr>Download the Instruction PPT, Path_Env_Var.txt, and the 3 zipped folders to drive C.  After that, please open the Instruction PPT. It will be helpful. https://goo.gl/iV8n9h</vt:lpstr>
      <vt:lpstr>Extract the 3 zipped folders in drive C  by using 7-ZIP(Extract here).  </vt:lpstr>
      <vt:lpstr>Add OpenCV to Path Environment variable</vt:lpstr>
      <vt:lpstr>Add OpenCV to Path Environment variable</vt:lpstr>
      <vt:lpstr>Add OpenCV to Path Environment variable</vt:lpstr>
      <vt:lpstr>Add OpenCV to Path Environment variable</vt:lpstr>
      <vt:lpstr>Add OpenCV to Path Environment variable</vt:lpstr>
      <vt:lpstr>Activate the opencv project in the  ’InterestingOpenCV’ folder</vt:lpstr>
      <vt:lpstr>Open the Dialog panel to access each example</vt:lpstr>
      <vt:lpstr>Run the program </vt:lpstr>
      <vt:lpstr>Use perspective transformation to calibrate a QRcode in an image</vt:lpstr>
      <vt:lpstr>Pupil detection </vt:lpstr>
      <vt:lpstr>Pupil detection </vt:lpstr>
      <vt:lpstr>Pupil detection </vt:lpstr>
      <vt:lpstr>Where should I store the images I want to use in the program?</vt:lpstr>
      <vt:lpstr>Face Recognition</vt:lpstr>
      <vt:lpstr>Face Detection + Recognition</vt:lpstr>
      <vt:lpstr>Face Detection + Recognition</vt:lpstr>
      <vt:lpstr>Use KNN to recognize digits in Sudoku table</vt:lpstr>
      <vt:lpstr>PowerPoint 簡報</vt:lpstr>
      <vt:lpstr>Background Subtraction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MiracUser</dc:creator>
  <cp:lastModifiedBy>MiracUser</cp:lastModifiedBy>
  <cp:revision>102</cp:revision>
  <dcterms:created xsi:type="dcterms:W3CDTF">2018-06-28T14:37:10Z</dcterms:created>
  <dcterms:modified xsi:type="dcterms:W3CDTF">2018-07-09T10:38:08Z</dcterms:modified>
</cp:coreProperties>
</file>